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4"/>
  </p:notesMasterIdLst>
  <p:handoutMasterIdLst>
    <p:handoutMasterId r:id="rId15"/>
  </p:handoutMasterIdLst>
  <p:sldIdLst>
    <p:sldId id="256" r:id="rId5"/>
    <p:sldId id="263" r:id="rId6"/>
    <p:sldId id="257" r:id="rId7"/>
    <p:sldId id="258" r:id="rId8"/>
    <p:sldId id="262" r:id="rId9"/>
    <p:sldId id="269" r:id="rId10"/>
    <p:sldId id="268" r:id="rId11"/>
    <p:sldId id="259" r:id="rId12"/>
    <p:sldId id="270" r:id="rId13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85" autoAdjust="0"/>
    <p:restoredTop sz="94648" autoAdjust="0"/>
  </p:normalViewPr>
  <p:slideViewPr>
    <p:cSldViewPr snapToGrid="0">
      <p:cViewPr varScale="1">
        <p:scale>
          <a:sx n="115" d="100"/>
          <a:sy n="115" d="100"/>
        </p:scale>
        <p:origin x="3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9F1BE22-BD3B-4BA8-95EA-7296A8AA5B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B770D1-9BE8-4AC6-9AD5-C0F8842DA9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DF94E-9595-4903-9DDC-FDADCBF39DEC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3564C92-A1B1-4C40-AB8E-3EF83F2633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FAC9FD2-4C64-4A97-8ED4-C91CF8701F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40FA-3B2C-4E13-BFFD-C11A22D11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0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2EF54-A1F6-4E34-830B-86C7368B97CA}" type="datetimeFigureOut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B4D1C2-4E59-41B0-9C33-711FA526253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84557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2244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9234CA2-9F5E-48FA-843C-0B2031554A67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1BE170-2D6A-4F23-959F-F3FDD7EE17C8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CF2502B-DA48-44EE-974F-4401E37897C2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B1F27E-7DAF-45D3-90B3-991C8DB57655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C84BDBB-7383-475F-BEA4-6DEA016CA495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F057F5-8FF5-4D8D-8D1D-AB2EA718C0A8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6DEE47-7D13-43F4-ABED-3A5080F68646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973E3D-DBBF-4A29-999A-7303C12DCD81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Retângu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4E23CD-D9DA-4A76-9BB0-7BEF6E78EC36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782A511-DCA3-4DB1-B232-6DE9BF3E093E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A46BD8-7B90-4F0C-B77B-34482E71BE4B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0D110607-227D-4A11-B3D0-0B2B6E648C32}" type="datetime1">
              <a:rPr lang="pt-BR" noProof="0" smtClean="0"/>
              <a:t>01/06/2023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Retâ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tângulo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7E317C7-0C6D-A36F-8B95-46E0EBCAF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tângulo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tângulo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134462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pt-BR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caneta de pintura para rebites</a:t>
            </a:r>
            <a:endParaRPr lang="pt-BR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öhne"/>
              <a:cs typeface="Calibri" panose="020F050202020403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998128"/>
            <a:ext cx="10993546" cy="314026"/>
          </a:xfrm>
        </p:spPr>
        <p:txBody>
          <a:bodyPr rtlCol="0">
            <a:noAutofit/>
          </a:bodyPr>
          <a:lstStyle/>
          <a:p>
            <a:pPr algn="ctr" rtl="0"/>
            <a:r>
              <a:rPr lang="it-IT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  <a:cs typeface="Calibri" panose="020F0502020204030204" pitchFamily="34" charset="0"/>
              </a:rPr>
              <a:t>Daniel - Bruno - Frederico - Igor - Jhonata - Thiago</a:t>
            </a:r>
            <a:endParaRPr lang="pt-B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öhne"/>
              <a:cs typeface="Calibri" panose="020F05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15BF6F5-DD7D-C88C-A982-ED03A91CA0F4}"/>
              </a:ext>
            </a:extLst>
          </p:cNvPr>
          <p:cNvSpPr/>
          <p:nvPr/>
        </p:nvSpPr>
        <p:spPr>
          <a:xfrm>
            <a:off x="0" y="6844502"/>
            <a:ext cx="12192000" cy="94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DABC38-FF7F-8110-8427-34B4189E9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Introdução ao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E05B29-298F-B36C-4D1A-592D451C3E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pt-BR" dirty="0"/>
              <a:t>Este relatório apresenta a segunda entrega da Sprint para o desenvolvimento da caneta de fácil aplicação para pintura de rebites de aeronaves. Descrevemos o objetivo do projeto, detalhes do protótipo da caneta, testes realizados, resultados obtidos, melhorias sugeridas, conclusão e próximos passos.</a:t>
            </a:r>
          </a:p>
        </p:txBody>
      </p:sp>
      <p:pic>
        <p:nvPicPr>
          <p:cNvPr id="3076" name="Picture 4" descr="Gestão de Projeto e Desenvolvimento: 7 Passos Infalíveis">
            <a:extLst>
              <a:ext uri="{FF2B5EF4-FFF2-40B4-BE49-F238E27FC236}">
                <a16:creationId xmlns:a16="http://schemas.microsoft.com/office/drawing/2014/main" id="{E42BEC86-CDB4-13AF-2A6C-7B8F23A649E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8075" y="2350583"/>
            <a:ext cx="5422900" cy="3387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8255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BD6426-4E83-C094-AC3C-6D878554F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Desafio: Problema atual de pintura de rebites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899D2E-79A9-95EF-E968-0245FFCE053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Dificuldade de pintar rebites manualmente;</a:t>
            </a:r>
          </a:p>
          <a:p>
            <a:r>
              <a:rPr lang="pt-BR" dirty="0"/>
              <a:t>Desperdício de primer, tinta, </a:t>
            </a:r>
            <a:r>
              <a:rPr lang="pt-BR" dirty="0" err="1"/>
              <a:t>etc</a:t>
            </a:r>
            <a:r>
              <a:rPr lang="pt-BR" dirty="0"/>
              <a:t>;</a:t>
            </a:r>
          </a:p>
          <a:p>
            <a:r>
              <a:rPr lang="pt-BR" dirty="0"/>
              <a:t>Alocação de maior número de mão de obra. </a:t>
            </a:r>
          </a:p>
        </p:txBody>
      </p:sp>
      <p:pic>
        <p:nvPicPr>
          <p:cNvPr id="1026" name="Picture 2" descr="Foto de Aeronave Peças De Alumínio Com Rebites e mais fotos de stock de  Alumínio - Alumínio, Arquitetura, Avião - iStock">
            <a:extLst>
              <a:ext uri="{FF2B5EF4-FFF2-40B4-BE49-F238E27FC236}">
                <a16:creationId xmlns:a16="http://schemas.microsoft.com/office/drawing/2014/main" id="{9E568947-67DD-16DA-F6E4-1C4B0E444B9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412" y="2257852"/>
            <a:ext cx="5169949" cy="3573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284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F6FFF3-405C-62B1-6504-59410292A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Solução e Apresentação da caneta de pintura para rebites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795D0BC-1DA1-EC67-64F6-1C41347617C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pt-BR" b="0" i="0" dirty="0">
                <a:solidFill>
                  <a:srgbClr val="374151"/>
                </a:solidFill>
                <a:effectLst/>
                <a:latin typeface="Gill Sans MT "/>
              </a:rPr>
              <a:t>Design Ergonômico;</a:t>
            </a:r>
          </a:p>
          <a:p>
            <a:pPr algn="l">
              <a:buFont typeface="+mj-lt"/>
              <a:buAutoNum type="arabicPeriod"/>
            </a:pPr>
            <a:r>
              <a:rPr lang="pt-BR" b="0" i="0" dirty="0">
                <a:solidFill>
                  <a:srgbClr val="374151"/>
                </a:solidFill>
                <a:effectLst/>
                <a:latin typeface="Gill Sans MT "/>
              </a:rPr>
              <a:t>Ponta Fina e Precisa;</a:t>
            </a:r>
          </a:p>
          <a:p>
            <a:pPr algn="l">
              <a:buFont typeface="+mj-lt"/>
              <a:buAutoNum type="arabicPeriod"/>
            </a:pPr>
            <a:r>
              <a:rPr lang="pt-BR" b="0" i="0" dirty="0">
                <a:solidFill>
                  <a:srgbClr val="374151"/>
                </a:solidFill>
                <a:effectLst/>
                <a:latin typeface="Gill Sans MT "/>
              </a:rPr>
              <a:t>Sistema de Tinta de Secagem Rápida;</a:t>
            </a:r>
          </a:p>
          <a:p>
            <a:pPr algn="l">
              <a:buFont typeface="+mj-lt"/>
              <a:buAutoNum type="arabicPeriod"/>
            </a:pPr>
            <a:r>
              <a:rPr lang="pt-BR" b="0" i="0" dirty="0">
                <a:solidFill>
                  <a:srgbClr val="374151"/>
                </a:solidFill>
                <a:effectLst/>
                <a:latin typeface="Gill Sans MT "/>
              </a:rPr>
              <a:t>Durabilidade e Resistência;</a:t>
            </a:r>
          </a:p>
          <a:p>
            <a:pPr algn="l">
              <a:buFont typeface="+mj-lt"/>
              <a:buAutoNum type="arabicPeriod"/>
            </a:pPr>
            <a:r>
              <a:rPr lang="pt-BR" b="0" i="0" dirty="0">
                <a:solidFill>
                  <a:srgbClr val="374151"/>
                </a:solidFill>
                <a:effectLst/>
                <a:latin typeface="Gill Sans MT "/>
              </a:rPr>
              <a:t>Facilidade de Uso;</a:t>
            </a:r>
            <a:endParaRPr lang="pt-BR" dirty="0">
              <a:solidFill>
                <a:srgbClr val="374151"/>
              </a:solidFill>
              <a:latin typeface="Gill Sans MT "/>
            </a:endParaRPr>
          </a:p>
          <a:p>
            <a:pPr algn="l">
              <a:buFont typeface="+mj-lt"/>
              <a:buAutoNum type="arabicPeriod"/>
            </a:pPr>
            <a:r>
              <a:rPr lang="pt-BR" b="0" i="0" dirty="0">
                <a:solidFill>
                  <a:srgbClr val="374151"/>
                </a:solidFill>
                <a:effectLst/>
                <a:latin typeface="Gill Sans MT "/>
              </a:rPr>
              <a:t>Eficiência e Produtividade;</a:t>
            </a:r>
          </a:p>
          <a:p>
            <a:pPr algn="l">
              <a:buFont typeface="+mj-lt"/>
              <a:buAutoNum type="arabicPeriod"/>
            </a:pPr>
            <a:r>
              <a:rPr lang="pt-BR" b="0" i="0" dirty="0">
                <a:solidFill>
                  <a:srgbClr val="374151"/>
                </a:solidFill>
                <a:effectLst/>
                <a:latin typeface="Gill Sans MT "/>
              </a:rPr>
              <a:t>Redução de Custos;</a:t>
            </a:r>
            <a:endParaRPr lang="pt-BR" dirty="0">
              <a:solidFill>
                <a:srgbClr val="374151"/>
              </a:solidFill>
              <a:latin typeface="Gill Sans MT "/>
            </a:endParaRPr>
          </a:p>
          <a:p>
            <a:pPr algn="l">
              <a:buFont typeface="+mj-lt"/>
              <a:buAutoNum type="arabicPeriod"/>
            </a:pPr>
            <a:r>
              <a:rPr lang="pt-BR" b="0" i="0" dirty="0">
                <a:solidFill>
                  <a:srgbClr val="374151"/>
                </a:solidFill>
                <a:effectLst/>
                <a:latin typeface="Gill Sans MT "/>
              </a:rPr>
              <a:t>Versatilidade.</a:t>
            </a:r>
            <a:endParaRPr lang="pt-BR" dirty="0">
              <a:latin typeface="Gill Sans MT "/>
            </a:endParaRP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353CD74E-2798-CB64-96F1-3D69C6741E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49983" y="1888066"/>
            <a:ext cx="4178451" cy="3133839"/>
          </a:xfrm>
        </p:spPr>
      </p:pic>
      <p:pic>
        <p:nvPicPr>
          <p:cNvPr id="5" name="Imagem 4" descr="Em preto e branco&#10;&#10;Descrição gerada automaticamente com confiança média">
            <a:extLst>
              <a:ext uri="{FF2B5EF4-FFF2-40B4-BE49-F238E27FC236}">
                <a16:creationId xmlns:a16="http://schemas.microsoft.com/office/drawing/2014/main" id="{819E9756-3632-3F17-7395-D59712E20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662" y="4143983"/>
            <a:ext cx="4765337" cy="256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18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C94F1F-CA70-8F4E-7D05-B2C766DAB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Fabricação do produto projeto 1.0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F2CFBAE-12BE-C3CF-C79A-26963764C8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MATERIAIS E CUSTO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0EAA3EC-B156-6F5B-2175-633D74513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729" y="2926052"/>
            <a:ext cx="5705980" cy="2934999"/>
          </a:xfrm>
        </p:spPr>
        <p:txBody>
          <a:bodyPr>
            <a:normAutofit/>
          </a:bodyPr>
          <a:lstStyle/>
          <a:p>
            <a:r>
              <a:rPr lang="pt-BR" sz="1600" dirty="0"/>
              <a:t>Seringa Descartável sem Agulha (20ml à 80ml) – R$4,00 à R$15,00</a:t>
            </a:r>
          </a:p>
          <a:p>
            <a:r>
              <a:rPr lang="pt-BR" sz="1600" dirty="0"/>
              <a:t>Espuma Simples de Fibra ou Poliuretano – n/a</a:t>
            </a:r>
          </a:p>
          <a:p>
            <a:r>
              <a:rPr lang="pt-BR" sz="1600" dirty="0"/>
              <a:t>Cola Super </a:t>
            </a:r>
            <a:r>
              <a:rPr lang="pt-BR" sz="1600" dirty="0" err="1"/>
              <a:t>Bonder</a:t>
            </a:r>
            <a:r>
              <a:rPr lang="pt-BR" sz="1600" dirty="0"/>
              <a:t> 3g – R$7,00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5CDD315-6D91-5E40-A14E-89796BE421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MONTAGEM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21A8F45E-FFFF-6006-12C3-60935C4F230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Com uma furadeira faça um furo para expandir o local onde é colocado agulha.</a:t>
            </a:r>
          </a:p>
          <a:p>
            <a:r>
              <a:rPr lang="pt-BR" dirty="0"/>
              <a:t>Recorte a espuma com uma tesoura no formato da base da seringa.</a:t>
            </a:r>
          </a:p>
          <a:p>
            <a:r>
              <a:rPr lang="pt-BR" dirty="0"/>
              <a:t>Cole a espuma sobre a base e aguarde secar.</a:t>
            </a:r>
          </a:p>
        </p:txBody>
      </p:sp>
    </p:spTree>
    <p:extLst>
      <p:ext uri="{BB962C8B-B14F-4D97-AF65-F5344CB8AC3E}">
        <p14:creationId xmlns:p14="http://schemas.microsoft.com/office/powerpoint/2010/main" val="1010086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C94F1F-CA70-8F4E-7D05-B2C766DAB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Fabricação do produto projeto 2.0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F2CFBAE-12BE-C3CF-C79A-26963764C8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MATERIAIS E CUSTO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0EAA3EC-B156-6F5B-2175-633D74513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729" y="2926052"/>
            <a:ext cx="5705980" cy="2934999"/>
          </a:xfrm>
        </p:spPr>
        <p:txBody>
          <a:bodyPr>
            <a:normAutofit/>
          </a:bodyPr>
          <a:lstStyle/>
          <a:p>
            <a:r>
              <a:rPr lang="pt-BR" sz="1600" dirty="0"/>
              <a:t>Tubo descartável (40ml à 80ml) – R$6,00 à R$15,00</a:t>
            </a:r>
          </a:p>
          <a:p>
            <a:r>
              <a:rPr lang="pt-BR" sz="1600" dirty="0"/>
              <a:t>Espuma Simples de Fibra ou Poliuretano – n/a</a:t>
            </a:r>
          </a:p>
          <a:p>
            <a:r>
              <a:rPr lang="pt-BR" sz="1600" dirty="0"/>
              <a:t>Cola Super </a:t>
            </a:r>
            <a:r>
              <a:rPr lang="pt-BR" sz="1600" dirty="0" err="1"/>
              <a:t>Bonder</a:t>
            </a:r>
            <a:r>
              <a:rPr lang="pt-BR" sz="1600" dirty="0"/>
              <a:t> 3g – R$7,00</a:t>
            </a:r>
          </a:p>
          <a:p>
            <a:r>
              <a:rPr lang="pt-BR" sz="1600" dirty="0"/>
              <a:t>Esferas de plástico – n/a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5CDD315-6D91-5E40-A14E-89796BE421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MONTAGEM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21A8F45E-FFFF-6006-12C3-60935C4F230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Coloque as esferas dentro do tubo.</a:t>
            </a:r>
          </a:p>
          <a:p>
            <a:r>
              <a:rPr lang="pt-BR" dirty="0"/>
              <a:t>Recorte a espuma com uma tesoura no formato da base do tubo.</a:t>
            </a:r>
          </a:p>
          <a:p>
            <a:r>
              <a:rPr lang="pt-BR" dirty="0"/>
              <a:t>Cole a espuma sobre a base e aguarde secar.</a:t>
            </a:r>
          </a:p>
        </p:txBody>
      </p:sp>
    </p:spTree>
    <p:extLst>
      <p:ext uri="{BB962C8B-B14F-4D97-AF65-F5344CB8AC3E}">
        <p14:creationId xmlns:p14="http://schemas.microsoft.com/office/powerpoint/2010/main" val="1889293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078A52F-85EA-4C0B-962B-D9D9DD4DD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797D5-5700-4683-B30A-5B4D56CB8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56A7B9-9801-42EC-A4C9-7E22A56EF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AD54DB8-C150-4290-85D6-F5B0262BF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Garrafa de plástico&#10;&#10;Descrição gerada automaticamente com confiança média">
            <a:extLst>
              <a:ext uri="{FF2B5EF4-FFF2-40B4-BE49-F238E27FC236}">
                <a16:creationId xmlns:a16="http://schemas.microsoft.com/office/drawing/2014/main" id="{477C9EB3-638A-DC98-B825-9B5DE8CDAE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91" r="-1" b="-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F8E057C-6DD1-74A9-8E88-3D44EB096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5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Demonstração</a:t>
            </a:r>
            <a:r>
              <a:rPr lang="en-US" sz="25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5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partes</a:t>
            </a:r>
            <a:r>
              <a:rPr lang="en-US" sz="25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 </a:t>
            </a:r>
            <a:r>
              <a:rPr lang="en-US" sz="25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caneta</a:t>
            </a:r>
            <a:r>
              <a:rPr lang="en-US" sz="25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2.0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2" name="Imagem 11" descr="Uma imagem contendo no interior, comida, mesa, pequeno&#10;&#10;Descrição gerada automaticamente">
            <a:extLst>
              <a:ext uri="{FF2B5EF4-FFF2-40B4-BE49-F238E27FC236}">
                <a16:creationId xmlns:a16="http://schemas.microsoft.com/office/drawing/2014/main" id="{CE77D8C7-90A3-8707-DF2B-0BBACEA56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726" y="4299308"/>
            <a:ext cx="2509424" cy="203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516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E1FEDC-2B31-341A-E6DE-773A2E3FD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t-BR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Demonstração passo a passo de como usar a caneta 1.0 e 2.0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WhatsApp Video 2023-05-22 at 20.43.12">
            <a:hlinkClick r:id="" action="ppaction://media"/>
            <a:extLst>
              <a:ext uri="{FF2B5EF4-FFF2-40B4-BE49-F238E27FC236}">
                <a16:creationId xmlns:a16="http://schemas.microsoft.com/office/drawing/2014/main" id="{517511E9-7348-16C0-3DCF-A7C50F47B6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0834" y="1986351"/>
            <a:ext cx="10259735" cy="468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9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6FA659-C11D-3865-4265-43F654EA2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t-BR" dirty="0"/>
              <a:t>Detalhes da caneta 2.0</a:t>
            </a:r>
          </a:p>
        </p:txBody>
      </p:sp>
      <p:pic>
        <p:nvPicPr>
          <p:cNvPr id="3" name="WhatsApp Video 2023-06-01 at 22.43.52 (1)">
            <a:hlinkClick r:id="" action="ppaction://media"/>
            <a:extLst>
              <a:ext uri="{FF2B5EF4-FFF2-40B4-BE49-F238E27FC236}">
                <a16:creationId xmlns:a16="http://schemas.microsoft.com/office/drawing/2014/main" id="{E3631FB0-4735-2EB9-932F-955173ABEC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7023" y="2031931"/>
            <a:ext cx="7964564" cy="438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9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73575104A118408AE42657E276B991" ma:contentTypeVersion="7" ma:contentTypeDescription="Create a new document." ma:contentTypeScope="" ma:versionID="fac59f111226c9f1d8f7bfb31132f276">
  <xsd:schema xmlns:xsd="http://www.w3.org/2001/XMLSchema" xmlns:xs="http://www.w3.org/2001/XMLSchema" xmlns:p="http://schemas.microsoft.com/office/2006/metadata/properties" xmlns:ns2="2e10b3dd-2e88-4f6b-ab07-1fe924c96029" targetNamespace="http://schemas.microsoft.com/office/2006/metadata/properties" ma:root="true" ma:fieldsID="d2d797124b12c9c30382728c099abb88" ns2:_="">
    <xsd:import namespace="2e10b3dd-2e88-4f6b-ab07-1fe924c96029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LengthInSecond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10b3dd-2e88-4f6b-ab07-1fe924c96029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2e10b3dd-2e88-4f6b-ab07-1fe924c96029" xsi:nil="true"/>
  </documentManagement>
</p:properties>
</file>

<file path=customXml/itemProps1.xml><?xml version="1.0" encoding="utf-8"?>
<ds:datastoreItem xmlns:ds="http://schemas.openxmlformats.org/officeDocument/2006/customXml" ds:itemID="{E46B35DF-AE88-48AD-B7F4-98DF10D890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e10b3dd-2e88-4f6b-ab07-1fe924c960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  <ds:schemaRef ds:uri="http://schemas.microsoft.com/office/infopath/2007/PartnerControls"/>
    <ds:schemaRef ds:uri="2e10b3dd-2e88-4f6b-ab07-1fe924c9602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Tecnologia (design Dividendo)</Template>
  <TotalTime>440</TotalTime>
  <Words>324</Words>
  <Application>Microsoft Office PowerPoint</Application>
  <PresentationFormat>Widescreen</PresentationFormat>
  <Paragraphs>40</Paragraphs>
  <Slides>9</Slides>
  <Notes>1</Notes>
  <HiddenSlides>0</HiddenSlides>
  <MMClips>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Calibri</vt:lpstr>
      <vt:lpstr>Gill Sans MT</vt:lpstr>
      <vt:lpstr>Gill Sans MT </vt:lpstr>
      <vt:lpstr>Söhne</vt:lpstr>
      <vt:lpstr>Wingdings 2</vt:lpstr>
      <vt:lpstr>Dividendo</vt:lpstr>
      <vt:lpstr>caneta de pintura para rebites</vt:lpstr>
      <vt:lpstr>Introdução ao projeto</vt:lpstr>
      <vt:lpstr>Desafio: Problema atual de pintura de rebites</vt:lpstr>
      <vt:lpstr>Solução e Apresentação da caneta de pintura para rebites</vt:lpstr>
      <vt:lpstr>Fabricação do produto projeto 1.0</vt:lpstr>
      <vt:lpstr>Fabricação do produto projeto 2.0</vt:lpstr>
      <vt:lpstr>Demonstração partes da caneta 2.0</vt:lpstr>
      <vt:lpstr>Demonstração passo a passo de como usar a caneta 1.0 e 2.0</vt:lpstr>
      <vt:lpstr>Detalhes da caneta 2.0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Destanqueio e Drenagem de Sistemas de Combustível da Aeronave Boeing 777</dc:title>
  <dc:creator>Daniel Venâncio dos Santos</dc:creator>
  <cp:lastModifiedBy>thiago cardoso</cp:lastModifiedBy>
  <cp:revision>7</cp:revision>
  <dcterms:created xsi:type="dcterms:W3CDTF">2023-05-15T12:01:09Z</dcterms:created>
  <dcterms:modified xsi:type="dcterms:W3CDTF">2023-06-02T02:20:36Z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0x0101009E73575104A118408AE42657E276B991</vt:lpwstr>
  </property>
</Properties>
</file>